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7" r:id="rId4"/>
    <p:sldId id="259" r:id="rId5"/>
    <p:sldId id="260" r:id="rId6"/>
    <p:sldId id="263" r:id="rId7"/>
    <p:sldId id="262" r:id="rId8"/>
    <p:sldId id="264" r:id="rId9"/>
    <p:sldId id="266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3" autoAdjust="0"/>
    <p:restoredTop sz="94107" autoAdjust="0"/>
  </p:normalViewPr>
  <p:slideViewPr>
    <p:cSldViewPr snapToGrid="0">
      <p:cViewPr varScale="1">
        <p:scale>
          <a:sx n="90" d="100"/>
          <a:sy n="90" d="100"/>
        </p:scale>
        <p:origin x="201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75ED2-71FF-44D3-8654-5D3143BA5360}" type="datetimeFigureOut">
              <a:rPr lang="fr-BE" smtClean="0"/>
              <a:t>15/05/20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444A1-42F0-4822-83C7-036790868AD3}" type="slidenum">
              <a:rPr lang="fr-BE" smtClean="0"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4347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F5C39-2C6E-403C-8B39-117CEFF30B08}" type="datetimeFigureOut">
              <a:rPr lang="en-US" smtClean="0"/>
              <a:t>5/15/20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CF638-30ED-4A9A-80E1-4FFFEE359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9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CF638-30ED-4A9A-80E1-4FFFEE3590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19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0"/>
            <a:ext cx="9144793" cy="1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4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399"/>
            <a:ext cx="9144793" cy="17070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3724" y="6176963"/>
            <a:ext cx="963251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69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4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7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5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5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9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97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9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1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A0048-0A37-4340-BA71-89C7654B424B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EAEDD-726C-4488-989F-9859F760DE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9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0669" y="3304732"/>
            <a:ext cx="7582662" cy="2852738"/>
          </a:xfrm>
        </p:spPr>
        <p:txBody>
          <a:bodyPr>
            <a:normAutofit fontScale="90000"/>
          </a:bodyPr>
          <a:lstStyle/>
          <a:p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ENN </a:t>
            </a:r>
            <a:r>
              <a:rPr lang="es-ES" sz="5400" b="1" dirty="0" err="1">
                <a:solidFill>
                  <a:schemeClr val="accent1">
                    <a:lumMod val="75000"/>
                  </a:schemeClr>
                </a:solidFill>
              </a:rPr>
              <a:t>Interlocutors</a:t>
            </a:r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 meeting </a:t>
            </a:r>
            <a:r>
              <a:rPr lang="es-ES" sz="5400" b="1" dirty="0" err="1">
                <a:solidFill>
                  <a:schemeClr val="accent1">
                    <a:lumMod val="75000"/>
                  </a:schemeClr>
                </a:solidFill>
              </a:rPr>
              <a:t>May</a:t>
            </a:r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 2020</a:t>
            </a:r>
            <a:br>
              <a:rPr lang="es-ES" sz="5400" dirty="0"/>
            </a:br>
            <a:br>
              <a:rPr lang="es-ES" sz="5400" dirty="0"/>
            </a:br>
            <a:r>
              <a:rPr lang="es-ES" sz="3100" dirty="0" err="1">
                <a:solidFill>
                  <a:schemeClr val="accent1">
                    <a:lumMod val="75000"/>
                  </a:schemeClr>
                </a:solidFill>
              </a:rPr>
              <a:t>Overview</a:t>
            </a:r>
            <a:r>
              <a:rPr lang="es-ES" sz="3100" dirty="0">
                <a:solidFill>
                  <a:schemeClr val="accent1">
                    <a:lumMod val="75000"/>
                  </a:schemeClr>
                </a:solidFill>
              </a:rPr>
              <a:t> of Project </a:t>
            </a:r>
            <a:r>
              <a:rPr lang="es-ES" sz="3100" dirty="0" err="1">
                <a:solidFill>
                  <a:schemeClr val="accent1">
                    <a:lumMod val="75000"/>
                  </a:schemeClr>
                </a:solidFill>
              </a:rPr>
              <a:t>activities</a:t>
            </a:r>
            <a:r>
              <a:rPr lang="es-ES" sz="3100" dirty="0">
                <a:solidFill>
                  <a:schemeClr val="accent1">
                    <a:lumMod val="75000"/>
                  </a:schemeClr>
                </a:solidFill>
              </a:rPr>
              <a:t> and calendar</a:t>
            </a:r>
            <a:br>
              <a:rPr lang="es-ES" sz="5400" dirty="0"/>
            </a:br>
            <a:br>
              <a:rPr lang="es-ES" sz="5400" dirty="0"/>
            </a:br>
            <a:endParaRPr lang="en-US" sz="49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75956" y="6157470"/>
            <a:ext cx="6858000" cy="70758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4000" b="1" dirty="0">
                <a:solidFill>
                  <a:schemeClr val="bg1"/>
                </a:solidFill>
              </a:rPr>
              <a:t>www.enn-rne.eu 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54" y="6006827"/>
            <a:ext cx="6354062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41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78241F-F706-8642-BF51-A56254D8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57" y="1637881"/>
            <a:ext cx="7886700" cy="1146358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br>
              <a:rPr lang="en-GB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dirty="0"/>
          </a:p>
        </p:txBody>
      </p:sp>
      <p:grpSp>
        <p:nvGrpSpPr>
          <p:cNvPr id="4" name="Group 59">
            <a:extLst>
              <a:ext uri="{FF2B5EF4-FFF2-40B4-BE49-F238E27FC236}">
                <a16:creationId xmlns:a16="http://schemas.microsoft.com/office/drawing/2014/main" id="{92F545E2-E6CE-244F-ACFB-9274C7A9154D}"/>
              </a:ext>
            </a:extLst>
          </p:cNvPr>
          <p:cNvGrpSpPr/>
          <p:nvPr/>
        </p:nvGrpSpPr>
        <p:grpSpPr>
          <a:xfrm>
            <a:off x="1037284" y="2674563"/>
            <a:ext cx="7454057" cy="3405825"/>
            <a:chOff x="2707327" y="1446282"/>
            <a:chExt cx="8873172" cy="3405825"/>
          </a:xfrm>
        </p:grpSpPr>
        <p:sp>
          <p:nvSpPr>
            <p:cNvPr id="5" name="Freeform 60">
              <a:extLst>
                <a:ext uri="{FF2B5EF4-FFF2-40B4-BE49-F238E27FC236}">
                  <a16:creationId xmlns:a16="http://schemas.microsoft.com/office/drawing/2014/main" id="{2FD00ACC-0B95-674F-A860-AB68E113AC04}"/>
                </a:ext>
              </a:extLst>
            </p:cNvPr>
            <p:cNvSpPr/>
            <p:nvPr/>
          </p:nvSpPr>
          <p:spPr>
            <a:xfrm>
              <a:off x="2731123" y="1446282"/>
              <a:ext cx="8849376" cy="880579"/>
            </a:xfrm>
            <a:custGeom>
              <a:avLst/>
              <a:gdLst>
                <a:gd name="connsiteX0" fmla="*/ 0 w 3303270"/>
                <a:gd name="connsiteY0" fmla="*/ 0 h 1032271"/>
                <a:gd name="connsiteX1" fmla="*/ 3303270 w 3303270"/>
                <a:gd name="connsiteY1" fmla="*/ 0 h 1032271"/>
                <a:gd name="connsiteX2" fmla="*/ 3303270 w 3303270"/>
                <a:gd name="connsiteY2" fmla="*/ 1032271 h 1032271"/>
                <a:gd name="connsiteX3" fmla="*/ 0 w 3303270"/>
                <a:gd name="connsiteY3" fmla="*/ 1032271 h 1032271"/>
                <a:gd name="connsiteX4" fmla="*/ 0 w 3303270"/>
                <a:gd name="connsiteY4" fmla="*/ 0 h 103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270" h="1032271">
                  <a:moveTo>
                    <a:pt x="0" y="0"/>
                  </a:moveTo>
                  <a:lnTo>
                    <a:pt x="3303270" y="0"/>
                  </a:lnTo>
                  <a:lnTo>
                    <a:pt x="3303270" y="1032271"/>
                  </a:lnTo>
                  <a:lnTo>
                    <a:pt x="0" y="10322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9192" tIns="76200" rIns="76200" bIns="7620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200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Overview</a:t>
              </a:r>
              <a:r>
                <a:rPr lang="es-ES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2200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</a:t>
              </a:r>
              <a:r>
                <a:rPr lang="es-ES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2019 </a:t>
              </a:r>
              <a:r>
                <a:rPr lang="es-ES" sz="2200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achievements</a:t>
              </a:r>
              <a:r>
                <a:rPr lang="es-ES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s-ES" sz="2200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Building</a:t>
              </a:r>
              <a:r>
                <a:rPr lang="es-ES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2200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together</a:t>
              </a:r>
              <a:endParaRPr lang="es-ES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64">
              <a:extLst>
                <a:ext uri="{FF2B5EF4-FFF2-40B4-BE49-F238E27FC236}">
                  <a16:creationId xmlns:a16="http://schemas.microsoft.com/office/drawing/2014/main" id="{1DC2AF66-43A3-0544-9078-BAD27CE0E1D3}"/>
                </a:ext>
              </a:extLst>
            </p:cNvPr>
            <p:cNvSpPr/>
            <p:nvPr/>
          </p:nvSpPr>
          <p:spPr>
            <a:xfrm>
              <a:off x="2707327" y="2686794"/>
              <a:ext cx="8849376" cy="889449"/>
            </a:xfrm>
            <a:custGeom>
              <a:avLst/>
              <a:gdLst>
                <a:gd name="connsiteX0" fmla="*/ 0 w 3303270"/>
                <a:gd name="connsiteY0" fmla="*/ 0 h 1032271"/>
                <a:gd name="connsiteX1" fmla="*/ 3303270 w 3303270"/>
                <a:gd name="connsiteY1" fmla="*/ 0 h 1032271"/>
                <a:gd name="connsiteX2" fmla="*/ 3303270 w 3303270"/>
                <a:gd name="connsiteY2" fmla="*/ 1032271 h 1032271"/>
                <a:gd name="connsiteX3" fmla="*/ 0 w 3303270"/>
                <a:gd name="connsiteY3" fmla="*/ 1032271 h 1032271"/>
                <a:gd name="connsiteX4" fmla="*/ 0 w 3303270"/>
                <a:gd name="connsiteY4" fmla="*/ 0 h 103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270" h="1032271">
                  <a:moveTo>
                    <a:pt x="0" y="0"/>
                  </a:moveTo>
                  <a:lnTo>
                    <a:pt x="3303270" y="0"/>
                  </a:lnTo>
                  <a:lnTo>
                    <a:pt x="3303270" y="1032271"/>
                  </a:lnTo>
                  <a:lnTo>
                    <a:pt x="0" y="10322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9192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ENN 2020: Foreseen activities and state of play  </a:t>
              </a:r>
            </a:p>
          </p:txBody>
        </p:sp>
        <p:sp>
          <p:nvSpPr>
            <p:cNvPr id="9" name="Freeform 72">
              <a:extLst>
                <a:ext uri="{FF2B5EF4-FFF2-40B4-BE49-F238E27FC236}">
                  <a16:creationId xmlns:a16="http://schemas.microsoft.com/office/drawing/2014/main" id="{1522D7D5-72C8-1D4F-A8F5-C2589659E5FB}"/>
                </a:ext>
              </a:extLst>
            </p:cNvPr>
            <p:cNvSpPr/>
            <p:nvPr/>
          </p:nvSpPr>
          <p:spPr>
            <a:xfrm>
              <a:off x="2850176" y="3924803"/>
              <a:ext cx="8730322" cy="927304"/>
            </a:xfrm>
            <a:custGeom>
              <a:avLst/>
              <a:gdLst>
                <a:gd name="connsiteX0" fmla="*/ 0 w 3303270"/>
                <a:gd name="connsiteY0" fmla="*/ 0 h 1032271"/>
                <a:gd name="connsiteX1" fmla="*/ 3303270 w 3303270"/>
                <a:gd name="connsiteY1" fmla="*/ 0 h 1032271"/>
                <a:gd name="connsiteX2" fmla="*/ 3303270 w 3303270"/>
                <a:gd name="connsiteY2" fmla="*/ 1032271 h 1032271"/>
                <a:gd name="connsiteX3" fmla="*/ 0 w 3303270"/>
                <a:gd name="connsiteY3" fmla="*/ 1032271 h 1032271"/>
                <a:gd name="connsiteX4" fmla="*/ 0 w 3303270"/>
                <a:gd name="connsiteY4" fmla="*/ 0 h 103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270" h="1032271">
                  <a:moveTo>
                    <a:pt x="0" y="0"/>
                  </a:moveTo>
                  <a:lnTo>
                    <a:pt x="3303270" y="0"/>
                  </a:lnTo>
                  <a:lnTo>
                    <a:pt x="3303270" y="1032271"/>
                  </a:lnTo>
                  <a:lnTo>
                    <a:pt x="0" y="10322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9192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ENN 2020: Work plan and Calendar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7146D7D6-D011-D64D-A0C0-19222C01AD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8650" y="2688851"/>
            <a:ext cx="1077267" cy="86629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BE6426B-774E-584A-9FED-7061B79008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8657" y="3922163"/>
            <a:ext cx="1097256" cy="88236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25CED00-326A-D045-AF93-C3FDEA13E3B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8651" y="5171545"/>
            <a:ext cx="1097256" cy="9088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4912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25AD9E-BFB1-AB44-8A9B-3DE7C817E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4212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2019 achievements. Building together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  Implementation of dynamic cross-check forms</a:t>
            </a:r>
            <a:r>
              <a:rPr lang="es-E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  A new monitoring system</a:t>
            </a:r>
            <a:r>
              <a:rPr lang="es-ES" dirty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s-ES" dirty="0">
                <a:solidFill>
                  <a:srgbClr val="002060"/>
                </a:solidFill>
              </a:rPr>
              <a:t>  </a:t>
            </a:r>
            <a:r>
              <a:rPr lang="es-ES" dirty="0" err="1">
                <a:solidFill>
                  <a:srgbClr val="002060"/>
                </a:solidFill>
              </a:rPr>
              <a:t>Multiple-destination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enquiries</a:t>
            </a:r>
            <a:r>
              <a:rPr lang="es-E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  A new private forum for interlocutors: called E-Agora</a:t>
            </a:r>
            <a:r>
              <a:rPr lang="es-ES" dirty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  Interconnection of the ENN legal databases and the      	CNUE information sources</a:t>
            </a:r>
            <a:r>
              <a:rPr lang="es-E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  New tool on the rights of representation of companies</a:t>
            </a:r>
            <a:r>
              <a:rPr lang="es-ES" dirty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  Communication: A promotional video on the ENN </a:t>
            </a:r>
            <a:endParaRPr lang="es-ES" dirty="0">
              <a:solidFill>
                <a:srgbClr val="002060"/>
              </a:solidFill>
            </a:endParaRPr>
          </a:p>
          <a:p>
            <a:pPr marL="0" indent="0">
              <a:buClr>
                <a:srgbClr val="0070C0"/>
              </a:buClr>
              <a:buNone/>
            </a:pPr>
            <a:endParaRPr lang="es-ES" dirty="0"/>
          </a:p>
        </p:txBody>
      </p:sp>
      <p:cxnSp>
        <p:nvCxnSpPr>
          <p:cNvPr id="4" name="Straight Connector 17">
            <a:extLst>
              <a:ext uri="{FF2B5EF4-FFF2-40B4-BE49-F238E27FC236}">
                <a16:creationId xmlns:a16="http://schemas.microsoft.com/office/drawing/2014/main" id="{EA6637FF-E4E5-4042-9453-1D8CD7AB6FE8}"/>
              </a:ext>
            </a:extLst>
          </p:cNvPr>
          <p:cNvCxnSpPr>
            <a:cxnSpLocks/>
          </p:cNvCxnSpPr>
          <p:nvPr/>
        </p:nvCxnSpPr>
        <p:spPr>
          <a:xfrm flipV="1">
            <a:off x="628650" y="2507096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97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25AD9E-BFB1-AB44-8A9B-3DE7C817E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685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2020 Foreseen activities  </a:t>
            </a:r>
          </a:p>
          <a:p>
            <a:pPr marL="0" indent="0">
              <a:buNone/>
            </a:pPr>
            <a:endParaRPr lang="es-ES" dirty="0"/>
          </a:p>
          <a:p>
            <a:pPr marL="571500" indent="-571500">
              <a:spcBef>
                <a:spcPts val="4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s-ES" dirty="0">
                <a:solidFill>
                  <a:srgbClr val="002060"/>
                </a:solidFill>
              </a:rPr>
              <a:t>ENN </a:t>
            </a:r>
            <a:r>
              <a:rPr lang="es-ES" dirty="0" err="1">
                <a:solidFill>
                  <a:srgbClr val="002060"/>
                </a:solidFill>
              </a:rPr>
              <a:t>interlocutors</a:t>
            </a:r>
            <a:r>
              <a:rPr lang="es-ES" dirty="0">
                <a:solidFill>
                  <a:srgbClr val="002060"/>
                </a:solidFill>
              </a:rPr>
              <a:t> meetings and workshops</a:t>
            </a:r>
          </a:p>
          <a:p>
            <a:pPr marL="571500" indent="-571500">
              <a:spcBef>
                <a:spcPts val="4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s-ES" dirty="0" err="1">
                <a:solidFill>
                  <a:srgbClr val="002060"/>
                </a:solidFill>
              </a:rPr>
              <a:t>Updating</a:t>
            </a:r>
            <a:r>
              <a:rPr lang="es-ES" dirty="0">
                <a:solidFill>
                  <a:srgbClr val="002060"/>
                </a:solidFill>
              </a:rPr>
              <a:t> legal </a:t>
            </a:r>
            <a:r>
              <a:rPr lang="es-ES" dirty="0" err="1">
                <a:solidFill>
                  <a:srgbClr val="002060"/>
                </a:solidFill>
              </a:rPr>
              <a:t>information</a:t>
            </a:r>
            <a:r>
              <a:rPr lang="es-ES" dirty="0">
                <a:solidFill>
                  <a:srgbClr val="002060"/>
                </a:solidFill>
              </a:rPr>
              <a:t>: Vulnerables in </a:t>
            </a:r>
            <a:r>
              <a:rPr lang="es-ES" dirty="0" err="1">
                <a:solidFill>
                  <a:srgbClr val="002060"/>
                </a:solidFill>
              </a:rPr>
              <a:t>Europe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website</a:t>
            </a:r>
            <a:endParaRPr lang="es-ES" dirty="0">
              <a:solidFill>
                <a:srgbClr val="002060"/>
              </a:solidFill>
            </a:endParaRPr>
          </a:p>
          <a:p>
            <a:pPr marL="571500" indent="-571500">
              <a:spcBef>
                <a:spcPts val="4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s-ES" dirty="0">
                <a:solidFill>
                  <a:srgbClr val="002060"/>
                </a:solidFill>
              </a:rPr>
              <a:t>New </a:t>
            </a:r>
            <a:r>
              <a:rPr lang="es-ES" dirty="0" err="1">
                <a:solidFill>
                  <a:srgbClr val="002060"/>
                </a:solidFill>
              </a:rPr>
              <a:t>tool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for</a:t>
            </a:r>
            <a:r>
              <a:rPr lang="es-ES" dirty="0">
                <a:solidFill>
                  <a:srgbClr val="002060"/>
                </a:solidFill>
              </a:rPr>
              <a:t> notarial </a:t>
            </a:r>
            <a:r>
              <a:rPr lang="es-ES" dirty="0" err="1">
                <a:solidFill>
                  <a:srgbClr val="002060"/>
                </a:solidFill>
              </a:rPr>
              <a:t>practice</a:t>
            </a:r>
            <a:r>
              <a:rPr lang="es-ES" dirty="0">
                <a:solidFill>
                  <a:srgbClr val="002060"/>
                </a:solidFill>
              </a:rPr>
              <a:t>: </a:t>
            </a:r>
            <a:r>
              <a:rPr lang="es-ES" dirty="0" err="1">
                <a:solidFill>
                  <a:srgbClr val="002060"/>
                </a:solidFill>
              </a:rPr>
              <a:t>Handbook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circulation</a:t>
            </a:r>
            <a:r>
              <a:rPr lang="es-ES" dirty="0">
                <a:solidFill>
                  <a:srgbClr val="002060"/>
                </a:solidFill>
              </a:rPr>
              <a:t> of </a:t>
            </a:r>
            <a:r>
              <a:rPr lang="es-ES" dirty="0" err="1">
                <a:solidFill>
                  <a:srgbClr val="002060"/>
                </a:solidFill>
              </a:rPr>
              <a:t>public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documents</a:t>
            </a:r>
            <a:endParaRPr lang="es-ES" dirty="0">
              <a:solidFill>
                <a:srgbClr val="002060"/>
              </a:solidFill>
            </a:endParaRPr>
          </a:p>
          <a:p>
            <a:pPr marL="571500" indent="-571500">
              <a:spcBef>
                <a:spcPts val="4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s-ES" dirty="0" err="1">
                <a:solidFill>
                  <a:srgbClr val="002060"/>
                </a:solidFill>
              </a:rPr>
              <a:t>Improvements</a:t>
            </a:r>
            <a:r>
              <a:rPr lang="es-ES" dirty="0">
                <a:solidFill>
                  <a:srgbClr val="002060"/>
                </a:solidFill>
              </a:rPr>
              <a:t> and new </a:t>
            </a:r>
            <a:r>
              <a:rPr lang="es-ES" dirty="0" err="1">
                <a:solidFill>
                  <a:srgbClr val="002060"/>
                </a:solidFill>
              </a:rPr>
              <a:t>features</a:t>
            </a:r>
            <a:r>
              <a:rPr lang="es-ES" dirty="0">
                <a:solidFill>
                  <a:srgbClr val="002060"/>
                </a:solidFill>
              </a:rPr>
              <a:t> in ENN </a:t>
            </a:r>
            <a:r>
              <a:rPr lang="es-ES" dirty="0" err="1">
                <a:solidFill>
                  <a:srgbClr val="002060"/>
                </a:solidFill>
              </a:rPr>
              <a:t>platform</a:t>
            </a:r>
            <a:endParaRPr lang="es-ES" dirty="0">
              <a:solidFill>
                <a:srgbClr val="002060"/>
              </a:solidFill>
            </a:endParaRPr>
          </a:p>
          <a:p>
            <a:pPr marL="571500" indent="-571500">
              <a:spcBef>
                <a:spcPts val="4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s-ES" dirty="0" err="1">
                <a:solidFill>
                  <a:srgbClr val="002060"/>
                </a:solidFill>
              </a:rPr>
              <a:t>Communication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strategy</a:t>
            </a:r>
            <a:endParaRPr lang="es-ES" dirty="0">
              <a:solidFill>
                <a:srgbClr val="002060"/>
              </a:solidFill>
            </a:endParaRPr>
          </a:p>
          <a:p>
            <a:pPr marL="0" indent="0">
              <a:buClr>
                <a:srgbClr val="0070C0"/>
              </a:buClr>
              <a:buNone/>
            </a:pPr>
            <a:endParaRPr lang="es-ES" dirty="0"/>
          </a:p>
        </p:txBody>
      </p:sp>
      <p:cxnSp>
        <p:nvCxnSpPr>
          <p:cNvPr id="4" name="Straight Connector 17">
            <a:extLst>
              <a:ext uri="{FF2B5EF4-FFF2-40B4-BE49-F238E27FC236}">
                <a16:creationId xmlns:a16="http://schemas.microsoft.com/office/drawing/2014/main" id="{EA6637FF-E4E5-4042-9453-1D8CD7AB6FE8}"/>
              </a:ext>
            </a:extLst>
          </p:cNvPr>
          <p:cNvCxnSpPr>
            <a:cxnSpLocks/>
          </p:cNvCxnSpPr>
          <p:nvPr/>
        </p:nvCxnSpPr>
        <p:spPr>
          <a:xfrm flipV="1">
            <a:off x="628650" y="2635684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27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DF1770-5123-3847-8D4E-F34AC225E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68500"/>
            <a:ext cx="7886700" cy="4351338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2020 Foreseen activities</a:t>
            </a:r>
          </a:p>
          <a:p>
            <a:pPr marL="0" indent="0">
              <a:spcBef>
                <a:spcPts val="2800"/>
              </a:spcBef>
              <a:spcAft>
                <a:spcPts val="1800"/>
              </a:spcAft>
              <a:buNone/>
            </a:pPr>
            <a:r>
              <a:rPr lang="en-U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s-ES" i="1" u="sng" dirty="0">
                <a:solidFill>
                  <a:srgbClr val="002060"/>
                </a:solidFill>
              </a:rPr>
              <a:t>ENN </a:t>
            </a:r>
            <a:r>
              <a:rPr lang="es-ES" i="1" u="sng" dirty="0" err="1">
                <a:solidFill>
                  <a:srgbClr val="002060"/>
                </a:solidFill>
              </a:rPr>
              <a:t>interlocutors</a:t>
            </a:r>
            <a:r>
              <a:rPr lang="es-ES" i="1" u="sng" dirty="0">
                <a:solidFill>
                  <a:srgbClr val="002060"/>
                </a:solidFill>
              </a:rPr>
              <a:t> meetings and workshops</a:t>
            </a:r>
          </a:p>
          <a:p>
            <a:pPr marL="0" indent="0">
              <a:spcBef>
                <a:spcPts val="2200"/>
              </a:spcBef>
              <a:spcAft>
                <a:spcPts val="1800"/>
              </a:spcAft>
              <a:buNone/>
            </a:pPr>
            <a:r>
              <a:rPr lang="es-ES" dirty="0">
                <a:solidFill>
                  <a:srgbClr val="002060"/>
                </a:solidFill>
              </a:rPr>
              <a:t>	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Warsaw (Poland) May 2020. Workshop 	postponed.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Sofia (Bulgaria) Beginning of September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903BF5D5-E76F-FB46-BD93-F0E6AD322143}"/>
              </a:ext>
            </a:extLst>
          </p:cNvPr>
          <p:cNvSpPr/>
          <p:nvPr/>
        </p:nvSpPr>
        <p:spPr>
          <a:xfrm>
            <a:off x="985835" y="3800475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7B978F5F-4CC2-214E-A2E3-58099B25DD71}"/>
              </a:ext>
            </a:extLst>
          </p:cNvPr>
          <p:cNvSpPr/>
          <p:nvPr/>
        </p:nvSpPr>
        <p:spPr>
          <a:xfrm>
            <a:off x="985835" y="4908513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6" name="Straight Connector 17">
            <a:extLst>
              <a:ext uri="{FF2B5EF4-FFF2-40B4-BE49-F238E27FC236}">
                <a16:creationId xmlns:a16="http://schemas.microsoft.com/office/drawing/2014/main" id="{D90553B9-7D8F-764F-9E96-ACDF3B0F5765}"/>
              </a:ext>
            </a:extLst>
          </p:cNvPr>
          <p:cNvCxnSpPr>
            <a:cxnSpLocks/>
          </p:cNvCxnSpPr>
          <p:nvPr/>
        </p:nvCxnSpPr>
        <p:spPr>
          <a:xfrm flipV="1">
            <a:off x="628650" y="2578533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078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DF1770-5123-3847-8D4E-F34AC225E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82788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2020 Foreseen activities</a:t>
            </a:r>
          </a:p>
          <a:p>
            <a:pPr marL="0" indent="0">
              <a:spcBef>
                <a:spcPts val="2200"/>
              </a:spcBef>
              <a:spcAft>
                <a:spcPts val="1800"/>
              </a:spcAft>
              <a:buNone/>
            </a:pPr>
            <a:r>
              <a:rPr lang="en-U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es-ES" i="1" u="sng" dirty="0" err="1">
                <a:solidFill>
                  <a:srgbClr val="002060"/>
                </a:solidFill>
              </a:rPr>
              <a:t>Updating</a:t>
            </a:r>
            <a:r>
              <a:rPr lang="es-ES" i="1" u="sng" dirty="0">
                <a:solidFill>
                  <a:srgbClr val="002060"/>
                </a:solidFill>
              </a:rPr>
              <a:t> legal </a:t>
            </a:r>
            <a:r>
              <a:rPr lang="es-ES" i="1" u="sng" dirty="0" err="1">
                <a:solidFill>
                  <a:srgbClr val="002060"/>
                </a:solidFill>
              </a:rPr>
              <a:t>information</a:t>
            </a:r>
            <a:r>
              <a:rPr lang="es-ES" i="1" u="sng" dirty="0">
                <a:solidFill>
                  <a:srgbClr val="002060"/>
                </a:solidFill>
              </a:rPr>
              <a:t>. Vulnerables in </a:t>
            </a:r>
            <a:r>
              <a:rPr lang="es-ES" i="1" u="sng" dirty="0" err="1">
                <a:solidFill>
                  <a:srgbClr val="002060"/>
                </a:solidFill>
              </a:rPr>
              <a:t>Europe</a:t>
            </a:r>
            <a:r>
              <a:rPr lang="es-ES" i="1" u="sng" dirty="0">
                <a:solidFill>
                  <a:srgbClr val="002060"/>
                </a:solidFill>
              </a:rPr>
              <a:t> </a:t>
            </a:r>
            <a:r>
              <a:rPr lang="es-ES" i="1" u="sng" dirty="0" err="1">
                <a:solidFill>
                  <a:srgbClr val="002060"/>
                </a:solidFill>
              </a:rPr>
              <a:t>Website</a:t>
            </a:r>
            <a:endParaRPr lang="es-ES" i="1" u="sng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dirty="0">
                <a:solidFill>
                  <a:srgbClr val="002060"/>
                </a:solidFill>
              </a:rPr>
              <a:t>	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content. Adaptation for a non-	expert audience.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design. Adaptation disabled 	people.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Drafting of new content to be finalized by      	</a:t>
            </a:r>
            <a:r>
              <a:rPr lang="en-US" sz="2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endParaRPr lang="en-US" sz="2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903BF5D5-E76F-FB46-BD93-F0E6AD322143}"/>
              </a:ext>
            </a:extLst>
          </p:cNvPr>
          <p:cNvSpPr/>
          <p:nvPr/>
        </p:nvSpPr>
        <p:spPr>
          <a:xfrm>
            <a:off x="985828" y="3811011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7B978F5F-4CC2-214E-A2E3-58099B25DD71}"/>
              </a:ext>
            </a:extLst>
          </p:cNvPr>
          <p:cNvSpPr/>
          <p:nvPr/>
        </p:nvSpPr>
        <p:spPr>
          <a:xfrm>
            <a:off x="985828" y="4605338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6" name="Straight Connector 17">
            <a:extLst>
              <a:ext uri="{FF2B5EF4-FFF2-40B4-BE49-F238E27FC236}">
                <a16:creationId xmlns:a16="http://schemas.microsoft.com/office/drawing/2014/main" id="{A5ABF964-C3D7-1B4A-9163-02DED924B5A8}"/>
              </a:ext>
            </a:extLst>
          </p:cNvPr>
          <p:cNvCxnSpPr>
            <a:cxnSpLocks/>
          </p:cNvCxnSpPr>
          <p:nvPr/>
        </p:nvCxnSpPr>
        <p:spPr>
          <a:xfrm flipV="1">
            <a:off x="628650" y="2594625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echa derecha 6">
            <a:extLst>
              <a:ext uri="{FF2B5EF4-FFF2-40B4-BE49-F238E27FC236}">
                <a16:creationId xmlns:a16="http://schemas.microsoft.com/office/drawing/2014/main" id="{58DEB86C-E48A-314E-AE63-7CFA73FA150A}"/>
              </a:ext>
            </a:extLst>
          </p:cNvPr>
          <p:cNvSpPr/>
          <p:nvPr/>
        </p:nvSpPr>
        <p:spPr>
          <a:xfrm>
            <a:off x="985833" y="5399665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0189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37A1589-1A16-FB42-92E2-4E46535C0A57}"/>
              </a:ext>
            </a:extLst>
          </p:cNvPr>
          <p:cNvSpPr txBox="1">
            <a:spLocks/>
          </p:cNvSpPr>
          <p:nvPr/>
        </p:nvSpPr>
        <p:spPr>
          <a:xfrm>
            <a:off x="6286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2020 Foreseen activities</a:t>
            </a:r>
          </a:p>
          <a:p>
            <a:pPr marL="0" indent="0">
              <a:spcBef>
                <a:spcPts val="22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U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es-ES" i="1" u="sng" dirty="0">
                <a:solidFill>
                  <a:srgbClr val="002060"/>
                </a:solidFill>
              </a:rPr>
              <a:t>New </a:t>
            </a:r>
            <a:r>
              <a:rPr lang="es-ES" i="1" u="sng" dirty="0" err="1">
                <a:solidFill>
                  <a:srgbClr val="002060"/>
                </a:solidFill>
              </a:rPr>
              <a:t>tool</a:t>
            </a:r>
            <a:r>
              <a:rPr lang="es-ES" i="1" u="sng" dirty="0">
                <a:solidFill>
                  <a:srgbClr val="002060"/>
                </a:solidFill>
              </a:rPr>
              <a:t> </a:t>
            </a:r>
            <a:r>
              <a:rPr lang="es-ES" i="1" u="sng" dirty="0" err="1">
                <a:solidFill>
                  <a:srgbClr val="002060"/>
                </a:solidFill>
              </a:rPr>
              <a:t>for</a:t>
            </a:r>
            <a:r>
              <a:rPr lang="es-ES" i="1" u="sng" dirty="0">
                <a:solidFill>
                  <a:srgbClr val="002060"/>
                </a:solidFill>
              </a:rPr>
              <a:t> notarial </a:t>
            </a:r>
            <a:r>
              <a:rPr lang="es-ES" i="1" u="sng" dirty="0" err="1">
                <a:solidFill>
                  <a:srgbClr val="002060"/>
                </a:solidFill>
              </a:rPr>
              <a:t>practice</a:t>
            </a:r>
            <a:r>
              <a:rPr lang="es-ES" i="1" u="sng" dirty="0">
                <a:solidFill>
                  <a:srgbClr val="002060"/>
                </a:solidFill>
              </a:rPr>
              <a:t>: </a:t>
            </a:r>
            <a:r>
              <a:rPr lang="es-ES" i="1" u="sng" dirty="0" err="1">
                <a:solidFill>
                  <a:srgbClr val="002060"/>
                </a:solidFill>
              </a:rPr>
              <a:t>Handbook</a:t>
            </a:r>
            <a:r>
              <a:rPr lang="es-ES" i="1" u="sng" dirty="0">
                <a:solidFill>
                  <a:srgbClr val="002060"/>
                </a:solidFill>
              </a:rPr>
              <a:t> </a:t>
            </a:r>
            <a:r>
              <a:rPr lang="es-ES" i="1" u="sng" dirty="0" err="1">
                <a:solidFill>
                  <a:srgbClr val="002060"/>
                </a:solidFill>
              </a:rPr>
              <a:t>on</a:t>
            </a:r>
            <a:r>
              <a:rPr lang="es-ES" i="1" u="sng" dirty="0">
                <a:solidFill>
                  <a:srgbClr val="002060"/>
                </a:solidFill>
              </a:rPr>
              <a:t> </a:t>
            </a:r>
            <a:r>
              <a:rPr lang="es-ES" i="1" u="sng" dirty="0" err="1">
                <a:solidFill>
                  <a:srgbClr val="002060"/>
                </a:solidFill>
              </a:rPr>
              <a:t>circulation</a:t>
            </a:r>
            <a:r>
              <a:rPr lang="es-ES" i="1" u="sng" dirty="0">
                <a:solidFill>
                  <a:srgbClr val="002060"/>
                </a:solidFill>
              </a:rPr>
              <a:t> of </a:t>
            </a:r>
            <a:r>
              <a:rPr lang="es-ES" i="1" u="sng" dirty="0" err="1">
                <a:solidFill>
                  <a:srgbClr val="002060"/>
                </a:solidFill>
              </a:rPr>
              <a:t>public</a:t>
            </a:r>
            <a:r>
              <a:rPr lang="es-ES" i="1" u="sng" dirty="0">
                <a:solidFill>
                  <a:srgbClr val="002060"/>
                </a:solidFill>
              </a:rPr>
              <a:t> </a:t>
            </a:r>
            <a:r>
              <a:rPr lang="es-ES" i="1" u="sng" dirty="0" err="1">
                <a:solidFill>
                  <a:srgbClr val="002060"/>
                </a:solidFill>
              </a:rPr>
              <a:t>documents</a:t>
            </a:r>
            <a:endParaRPr lang="es-ES" i="1" u="sng" dirty="0">
              <a:solidFill>
                <a:srgbClr val="00206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dirty="0">
                <a:solidFill>
                  <a:srgbClr val="002060"/>
                </a:solidFill>
              </a:rPr>
              <a:t>	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Drafting of the guide. Group of volunteer      	meet on April to set work baselines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Electronic format navigable guide. 	Translation EN and FR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Drafting of the guide to be finalized by July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323FB4BF-8F5F-5B41-BC4F-AD6D59D9B882}"/>
              </a:ext>
            </a:extLst>
          </p:cNvPr>
          <p:cNvSpPr/>
          <p:nvPr/>
        </p:nvSpPr>
        <p:spPr>
          <a:xfrm>
            <a:off x="1057263" y="3744840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0D5A6884-EA67-FD4B-BCF5-3294CF6B9ED8}"/>
              </a:ext>
            </a:extLst>
          </p:cNvPr>
          <p:cNvSpPr/>
          <p:nvPr/>
        </p:nvSpPr>
        <p:spPr>
          <a:xfrm>
            <a:off x="1057250" y="4671687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7" name="Straight Connector 17">
            <a:extLst>
              <a:ext uri="{FF2B5EF4-FFF2-40B4-BE49-F238E27FC236}">
                <a16:creationId xmlns:a16="http://schemas.microsoft.com/office/drawing/2014/main" id="{0F1B1665-22B8-5146-A930-9B7EBB3C22F9}"/>
              </a:ext>
            </a:extLst>
          </p:cNvPr>
          <p:cNvCxnSpPr>
            <a:cxnSpLocks/>
          </p:cNvCxnSpPr>
          <p:nvPr/>
        </p:nvCxnSpPr>
        <p:spPr>
          <a:xfrm flipV="1">
            <a:off x="628650" y="2578533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echa derecha 7">
            <a:extLst>
              <a:ext uri="{FF2B5EF4-FFF2-40B4-BE49-F238E27FC236}">
                <a16:creationId xmlns:a16="http://schemas.microsoft.com/office/drawing/2014/main" id="{E72D8744-052F-E74B-AB67-30AEAAFE1533}"/>
              </a:ext>
            </a:extLst>
          </p:cNvPr>
          <p:cNvSpPr/>
          <p:nvPr/>
        </p:nvSpPr>
        <p:spPr>
          <a:xfrm>
            <a:off x="1057250" y="5500525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6650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37A1589-1A16-FB42-92E2-4E46535C0A57}"/>
              </a:ext>
            </a:extLst>
          </p:cNvPr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2020 Foreseen activities</a:t>
            </a:r>
          </a:p>
          <a:p>
            <a:pPr marL="0" indent="0">
              <a:spcBef>
                <a:spcPts val="22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U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es-ES" i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Improvements</a:t>
            </a:r>
            <a:r>
              <a:rPr lang="es-E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new </a:t>
            </a:r>
            <a:r>
              <a:rPr lang="es-ES" i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r>
              <a:rPr lang="es-E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ENN </a:t>
            </a:r>
            <a:r>
              <a:rPr lang="es-ES" i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endParaRPr lang="es-ES" i="1" u="sng" dirty="0">
              <a:solidFill>
                <a:srgbClr val="002060"/>
              </a:solidFill>
            </a:endParaRPr>
          </a:p>
          <a:p>
            <a:pPr marL="0" indent="0">
              <a:spcBef>
                <a:spcPts val="22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s-ES" dirty="0">
                <a:solidFill>
                  <a:srgbClr val="002060"/>
                </a:solidFill>
              </a:rPr>
              <a:t>	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Specialised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network in data protection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Cross check on-line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formulaire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be sent 	through platform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Increasing usability and intuitiveness of the 	platform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323FB4BF-8F5F-5B41-BC4F-AD6D59D9B882}"/>
              </a:ext>
            </a:extLst>
          </p:cNvPr>
          <p:cNvSpPr/>
          <p:nvPr/>
        </p:nvSpPr>
        <p:spPr>
          <a:xfrm>
            <a:off x="1057271" y="3731778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0D5A6884-EA67-FD4B-BCF5-3294CF6B9ED8}"/>
              </a:ext>
            </a:extLst>
          </p:cNvPr>
          <p:cNvSpPr/>
          <p:nvPr/>
        </p:nvSpPr>
        <p:spPr>
          <a:xfrm>
            <a:off x="1057271" y="4397771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7" name="Straight Connector 17">
            <a:extLst>
              <a:ext uri="{FF2B5EF4-FFF2-40B4-BE49-F238E27FC236}">
                <a16:creationId xmlns:a16="http://schemas.microsoft.com/office/drawing/2014/main" id="{2D092C3B-A4E8-5A43-9E68-FBF74F87F823}"/>
              </a:ext>
            </a:extLst>
          </p:cNvPr>
          <p:cNvCxnSpPr>
            <a:cxnSpLocks/>
          </p:cNvCxnSpPr>
          <p:nvPr/>
        </p:nvCxnSpPr>
        <p:spPr>
          <a:xfrm flipV="1">
            <a:off x="628650" y="2564246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echa derecha 7">
            <a:extLst>
              <a:ext uri="{FF2B5EF4-FFF2-40B4-BE49-F238E27FC236}">
                <a16:creationId xmlns:a16="http://schemas.microsoft.com/office/drawing/2014/main" id="{86630868-25BB-CE4A-BF21-04DD1A3F8152}"/>
              </a:ext>
            </a:extLst>
          </p:cNvPr>
          <p:cNvSpPr/>
          <p:nvPr/>
        </p:nvSpPr>
        <p:spPr>
          <a:xfrm>
            <a:off x="1057270" y="5346266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991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37A1589-1A16-FB42-92E2-4E46535C0A57}"/>
              </a:ext>
            </a:extLst>
          </p:cNvPr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2020 Foreseen activities</a:t>
            </a:r>
          </a:p>
          <a:p>
            <a:pPr marL="0" indent="0">
              <a:spcBef>
                <a:spcPts val="22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U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es-ES" i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lang="es-ES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endParaRPr lang="es-ES" i="1" u="sng" dirty="0">
              <a:solidFill>
                <a:srgbClr val="002060"/>
              </a:solidFill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s-ES" dirty="0">
                <a:solidFill>
                  <a:srgbClr val="002060"/>
                </a:solidFill>
              </a:rPr>
              <a:t>	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centralised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communication strategy for 	the next three years with yearly objectives 	and activities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Increase the knowledge and use of the 	ENN and its tools among practitioners</a:t>
            </a:r>
            <a:endParaRPr lang="es-ES" sz="2600" dirty="0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323FB4BF-8F5F-5B41-BC4F-AD6D59D9B882}"/>
              </a:ext>
            </a:extLst>
          </p:cNvPr>
          <p:cNvSpPr/>
          <p:nvPr/>
        </p:nvSpPr>
        <p:spPr>
          <a:xfrm>
            <a:off x="1057269" y="3617336"/>
            <a:ext cx="428625" cy="34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0D5A6884-EA67-FD4B-BCF5-3294CF6B9ED8}"/>
              </a:ext>
            </a:extLst>
          </p:cNvPr>
          <p:cNvSpPr/>
          <p:nvPr/>
        </p:nvSpPr>
        <p:spPr>
          <a:xfrm>
            <a:off x="1057268" y="5017680"/>
            <a:ext cx="42862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4C1C0BB-E95C-8B49-BB3E-4D2AFB90102E}"/>
              </a:ext>
            </a:extLst>
          </p:cNvPr>
          <p:cNvSpPr txBox="1"/>
          <p:nvPr/>
        </p:nvSpPr>
        <p:spPr>
          <a:xfrm>
            <a:off x="1600200" y="53149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</a:t>
            </a:r>
          </a:p>
        </p:txBody>
      </p:sp>
      <p:cxnSp>
        <p:nvCxnSpPr>
          <p:cNvPr id="7" name="Straight Connector 17">
            <a:extLst>
              <a:ext uri="{FF2B5EF4-FFF2-40B4-BE49-F238E27FC236}">
                <a16:creationId xmlns:a16="http://schemas.microsoft.com/office/drawing/2014/main" id="{92C90B92-F9DE-DC4B-B5F3-F248981B8183}"/>
              </a:ext>
            </a:extLst>
          </p:cNvPr>
          <p:cNvCxnSpPr>
            <a:cxnSpLocks/>
          </p:cNvCxnSpPr>
          <p:nvPr/>
        </p:nvCxnSpPr>
        <p:spPr>
          <a:xfrm flipV="1">
            <a:off x="628650" y="2607109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396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37A1589-1A16-FB42-92E2-4E46535C0A57}"/>
              </a:ext>
            </a:extLst>
          </p:cNvPr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ENN Workplan and calendar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4C1C0BB-E95C-8B49-BB3E-4D2AFB90102E}"/>
              </a:ext>
            </a:extLst>
          </p:cNvPr>
          <p:cNvSpPr txBox="1"/>
          <p:nvPr/>
        </p:nvSpPr>
        <p:spPr>
          <a:xfrm>
            <a:off x="1600200" y="53149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</a:t>
            </a:r>
          </a:p>
        </p:txBody>
      </p:sp>
      <p:cxnSp>
        <p:nvCxnSpPr>
          <p:cNvPr id="7" name="Straight Connector 17">
            <a:extLst>
              <a:ext uri="{FF2B5EF4-FFF2-40B4-BE49-F238E27FC236}">
                <a16:creationId xmlns:a16="http://schemas.microsoft.com/office/drawing/2014/main" id="{92C90B92-F9DE-DC4B-B5F3-F248981B8183}"/>
              </a:ext>
            </a:extLst>
          </p:cNvPr>
          <p:cNvCxnSpPr>
            <a:cxnSpLocks/>
          </p:cNvCxnSpPr>
          <p:nvPr/>
        </p:nvCxnSpPr>
        <p:spPr>
          <a:xfrm flipV="1">
            <a:off x="628650" y="2607109"/>
            <a:ext cx="7886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F3AC95B9-E640-0F44-87E0-049F75CD5E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799741"/>
              </p:ext>
            </p:extLst>
          </p:nvPr>
        </p:nvGraphicFramePr>
        <p:xfrm>
          <a:off x="323850" y="2607109"/>
          <a:ext cx="80391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Hoja de cálculo" r:id="rId3" imgW="8039100" imgH="4064000" progId="Excel.Sheet.12">
                  <p:embed/>
                </p:oleObj>
              </mc:Choice>
              <mc:Fallback>
                <p:oleObj name="Hoja de cálculo" r:id="rId3" imgW="8039100" imgH="40640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850" y="2607109"/>
                        <a:ext cx="80391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41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366</Words>
  <Application>Microsoft Macintosh PowerPoint</Application>
  <PresentationFormat>Presentación en pantalla (4:3)</PresentationFormat>
  <Paragraphs>50</Paragraphs>
  <Slides>10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Hoja de cálculo</vt:lpstr>
      <vt:lpstr>ENN Interlocutors meeting May 2020  Overview of Project activities and calendar  </vt:lpstr>
      <vt:lpstr> Contents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Notarial Network</dc:title>
  <dc:creator>Pauline Bruge</dc:creator>
  <cp:lastModifiedBy>Adelina Cobos Aparicio</cp:lastModifiedBy>
  <cp:revision>91</cp:revision>
  <dcterms:created xsi:type="dcterms:W3CDTF">2018-01-09T12:53:23Z</dcterms:created>
  <dcterms:modified xsi:type="dcterms:W3CDTF">2020-05-15T10:02:19Z</dcterms:modified>
</cp:coreProperties>
</file>